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256" r:id="rId2"/>
    <p:sldId id="257" r:id="rId3"/>
    <p:sldId id="272" r:id="rId4"/>
    <p:sldId id="259" r:id="rId5"/>
    <p:sldId id="274" r:id="rId6"/>
    <p:sldId id="261" r:id="rId7"/>
    <p:sldId id="262" r:id="rId8"/>
    <p:sldId id="263" r:id="rId9"/>
    <p:sldId id="264" r:id="rId10"/>
    <p:sldId id="265" r:id="rId11"/>
    <p:sldId id="266" r:id="rId12"/>
    <p:sldId id="270" r:id="rId13"/>
    <p:sldId id="267" r:id="rId14"/>
    <p:sldId id="275" r:id="rId15"/>
    <p:sldId id="278" r:id="rId16"/>
    <p:sldId id="273" r:id="rId17"/>
    <p:sldId id="269" r:id="rId18"/>
    <p:sldId id="279"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6738" autoAdjust="0"/>
  </p:normalViewPr>
  <p:slideViewPr>
    <p:cSldViewPr>
      <p:cViewPr varScale="1">
        <p:scale>
          <a:sx n="73" d="100"/>
          <a:sy n="73" d="100"/>
        </p:scale>
        <p:origin x="-127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DD4949-3249-4A4D-B5E5-F1C7D6BD1F74}" type="datetimeFigureOut">
              <a:rPr lang="en-US" smtClean="0"/>
              <a:pPr/>
              <a:t>3/26/2013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48E5BF-03EB-4569-8767-B51394B9F3E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48E5BF-03EB-4569-8767-B51394B9F3E0}"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AC210417-9300-4101-9D3E-81FA480D09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10417-9300-4101-9D3E-81FA480D097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10417-9300-4101-9D3E-81FA480D097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AC210417-9300-4101-9D3E-81FA480D09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AC210417-9300-4101-9D3E-81FA480D0972}"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AC210417-9300-4101-9D3E-81FA480D097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AC210417-9300-4101-9D3E-81FA480D0972}"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10417-9300-4101-9D3E-81FA480D097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10417-9300-4101-9D3E-81FA480D097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10417-9300-4101-9D3E-81FA480D097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B9933A02-7B28-4A11-9C80-7B978244A8FC}" type="datetimeFigureOut">
              <a:rPr lang="en-US" smtClean="0"/>
              <a:pPr/>
              <a:t>3/26/2013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AC210417-9300-4101-9D3E-81FA480D0972}"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9933A02-7B28-4A11-9C80-7B978244A8FC}" type="datetimeFigureOut">
              <a:rPr lang="en-US" smtClean="0"/>
              <a:pPr/>
              <a:t>3/26/2013</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C210417-9300-4101-9D3E-81FA480D0972}"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Computerized Provider Order Entry (CPOE) Project Plan </a:t>
            </a:r>
            <a:endParaRPr lang="en-US" dirty="0"/>
          </a:p>
        </p:txBody>
      </p:sp>
      <p:sp>
        <p:nvSpPr>
          <p:cNvPr id="3" name="Subtitle 2"/>
          <p:cNvSpPr>
            <a:spLocks noGrp="1"/>
          </p:cNvSpPr>
          <p:nvPr>
            <p:ph type="subTitle" idx="1"/>
          </p:nvPr>
        </p:nvSpPr>
        <p:spPr>
          <a:xfrm>
            <a:off x="381000" y="3429000"/>
            <a:ext cx="8458200" cy="1371600"/>
          </a:xfrm>
        </p:spPr>
        <p:txBody>
          <a:bodyPr>
            <a:normAutofit fontScale="92500" lnSpcReduction="20000"/>
          </a:bodyPr>
          <a:lstStyle/>
          <a:p>
            <a:r>
              <a:rPr lang="en-US" dirty="0" smtClean="0"/>
              <a:t>HCA 660</a:t>
            </a:r>
          </a:p>
          <a:p>
            <a:r>
              <a:rPr lang="en-US" dirty="0" smtClean="0"/>
              <a:t>Christina McClenaghan</a:t>
            </a:r>
          </a:p>
          <a:p>
            <a:r>
              <a:rPr lang="en-US" dirty="0" smtClean="0"/>
              <a:t>Dwane McGowan</a:t>
            </a:r>
          </a:p>
          <a:p>
            <a:r>
              <a:rPr lang="en-US" dirty="0" smtClean="0"/>
              <a:t>Matthew Mabalot</a:t>
            </a:r>
          </a:p>
          <a:p>
            <a:endParaRPr lang="en-US" dirty="0"/>
          </a:p>
        </p:txBody>
      </p:sp>
      <p:pic>
        <p:nvPicPr>
          <p:cNvPr id="4" name="Picture 3" descr="CPOE-with-Stethoscope-Low-Res-Web.jpg"/>
          <p:cNvPicPr>
            <a:picLocks noChangeAspect="1"/>
          </p:cNvPicPr>
          <p:nvPr/>
        </p:nvPicPr>
        <p:blipFill>
          <a:blip r:embed="rId2" cstate="print"/>
          <a:stretch>
            <a:fillRect/>
          </a:stretch>
        </p:blipFill>
        <p:spPr>
          <a:xfrm>
            <a:off x="3505200" y="304800"/>
            <a:ext cx="5274860" cy="3962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Scope continued</a:t>
            </a:r>
            <a:endParaRPr lang="en-US" dirty="0"/>
          </a:p>
        </p:txBody>
      </p:sp>
      <p:sp>
        <p:nvSpPr>
          <p:cNvPr id="3" name="Content Placeholder 2"/>
          <p:cNvSpPr>
            <a:spLocks noGrp="1"/>
          </p:cNvSpPr>
          <p:nvPr>
            <p:ph idx="1"/>
          </p:nvPr>
        </p:nvSpPr>
        <p:spPr>
          <a:xfrm>
            <a:off x="304800" y="1554162"/>
            <a:ext cx="8686800" cy="4999038"/>
          </a:xfrm>
        </p:spPr>
        <p:txBody>
          <a:bodyPr>
            <a:normAutofit fontScale="70000" lnSpcReduction="20000"/>
          </a:bodyPr>
          <a:lstStyle/>
          <a:p>
            <a:pPr>
              <a:buNone/>
            </a:pPr>
            <a:r>
              <a:rPr lang="en-US" b="1" i="1" dirty="0"/>
              <a:t>Scope of Subsequent Releases</a:t>
            </a:r>
          </a:p>
          <a:p>
            <a:pPr>
              <a:buNone/>
            </a:pPr>
            <a:r>
              <a:rPr lang="en-US" dirty="0" smtClean="0"/>
              <a:t>	Subsequent </a:t>
            </a:r>
            <a:r>
              <a:rPr lang="en-US" dirty="0"/>
              <a:t>implementation of this CPOE system is subject to executive approval and successful roll-out of this pilot project.</a:t>
            </a:r>
          </a:p>
          <a:p>
            <a:pPr>
              <a:buNone/>
            </a:pPr>
            <a:endParaRPr lang="en-US" b="1" i="1" dirty="0" smtClean="0"/>
          </a:p>
          <a:p>
            <a:pPr>
              <a:buNone/>
            </a:pPr>
            <a:r>
              <a:rPr lang="en-US" b="1" i="1" dirty="0" smtClean="0"/>
              <a:t>Out </a:t>
            </a:r>
            <a:r>
              <a:rPr lang="en-US" b="1" i="1" dirty="0"/>
              <a:t>of </a:t>
            </a:r>
            <a:r>
              <a:rPr lang="en-US" b="1" i="1" dirty="0" smtClean="0"/>
              <a:t>Scope</a:t>
            </a:r>
          </a:p>
          <a:p>
            <a:pPr lvl="0"/>
            <a:r>
              <a:rPr lang="en-US" dirty="0" smtClean="0"/>
              <a:t>Billing functions are not within the scope of this implementation.</a:t>
            </a:r>
          </a:p>
          <a:p>
            <a:pPr lvl="0"/>
            <a:r>
              <a:rPr lang="en-US" dirty="0" smtClean="0"/>
              <a:t>Scheduling and registration are not in the scope of the scope of the current implementation.</a:t>
            </a:r>
          </a:p>
          <a:p>
            <a:pPr lvl="0"/>
            <a:r>
              <a:rPr lang="en-US" dirty="0" smtClean="0"/>
              <a:t>Cleaning up backlog of maintenance request for order entry improvements and enhancements.</a:t>
            </a:r>
          </a:p>
          <a:p>
            <a:pPr lvl="0"/>
            <a:r>
              <a:rPr lang="en-US" dirty="0" smtClean="0"/>
              <a:t>Physicians’ non-order documentation</a:t>
            </a:r>
          </a:p>
          <a:p>
            <a:pPr lvl="0"/>
            <a:r>
              <a:rPr lang="en-US" dirty="0" smtClean="0"/>
              <a:t>Structured notes</a:t>
            </a:r>
          </a:p>
          <a:p>
            <a:pPr lvl="0"/>
            <a:r>
              <a:rPr lang="en-US" dirty="0" err="1" smtClean="0"/>
              <a:t>Flowsheets</a:t>
            </a:r>
            <a:endParaRPr lang="en-US" dirty="0" smtClean="0"/>
          </a:p>
          <a:p>
            <a:pPr>
              <a:buNone/>
            </a:pPr>
            <a:endParaRPr lang="en-US" b="1" i="1"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Deliverables</a:t>
            </a:r>
            <a:endParaRPr lang="en-US" dirty="0"/>
          </a:p>
        </p:txBody>
      </p:sp>
      <p:sp>
        <p:nvSpPr>
          <p:cNvPr id="3" name="Content Placeholder 2"/>
          <p:cNvSpPr>
            <a:spLocks noGrp="1"/>
          </p:cNvSpPr>
          <p:nvPr>
            <p:ph idx="1"/>
          </p:nvPr>
        </p:nvSpPr>
        <p:spPr/>
        <p:txBody>
          <a:bodyPr/>
          <a:lstStyle/>
          <a:p>
            <a:r>
              <a:rPr lang="en-US" dirty="0" smtClean="0"/>
              <a:t>Team Charter</a:t>
            </a:r>
          </a:p>
          <a:p>
            <a:r>
              <a:rPr lang="en-US" dirty="0" smtClean="0"/>
              <a:t>Project Definition Plan</a:t>
            </a:r>
          </a:p>
          <a:p>
            <a:r>
              <a:rPr lang="en-US" dirty="0" smtClean="0"/>
              <a:t>Budget Plan </a:t>
            </a:r>
          </a:p>
          <a:p>
            <a:r>
              <a:rPr lang="en-US" dirty="0" smtClean="0"/>
              <a:t>Weekly status report to client</a:t>
            </a:r>
          </a:p>
          <a:p>
            <a:r>
              <a:rPr lang="en-US" dirty="0" smtClean="0"/>
              <a:t>PowerPoint presentation</a:t>
            </a:r>
          </a:p>
          <a:p>
            <a:r>
              <a:rPr lang="en-US" dirty="0" smtClean="0"/>
              <a:t>Final Report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498080" cy="1143000"/>
          </a:xfrm>
        </p:spPr>
        <p:txBody>
          <a:bodyPr/>
          <a:lstStyle/>
          <a:p>
            <a:r>
              <a:rPr lang="en-US" dirty="0" smtClean="0"/>
              <a:t>Team Roles</a:t>
            </a:r>
            <a:endParaRPr lang="en-US" dirty="0"/>
          </a:p>
        </p:txBody>
      </p:sp>
      <p:graphicFrame>
        <p:nvGraphicFramePr>
          <p:cNvPr id="6" name="Content Placeholder 5"/>
          <p:cNvGraphicFramePr>
            <a:graphicFrameLocks noGrp="1"/>
          </p:cNvGraphicFramePr>
          <p:nvPr>
            <p:ph idx="1"/>
          </p:nvPr>
        </p:nvGraphicFramePr>
        <p:xfrm>
          <a:off x="1066800" y="1143001"/>
          <a:ext cx="7467600" cy="5542304"/>
        </p:xfrm>
        <a:graphic>
          <a:graphicData uri="http://schemas.openxmlformats.org/drawingml/2006/table">
            <a:tbl>
              <a:tblPr firstRow="1" bandRow="1">
                <a:tableStyleId>{5C22544A-7EE6-4342-B048-85BDC9FD1C3A}</a:tableStyleId>
              </a:tblPr>
              <a:tblGrid>
                <a:gridCol w="3733800"/>
                <a:gridCol w="3733800"/>
              </a:tblGrid>
              <a:tr h="604544">
                <a:tc>
                  <a:txBody>
                    <a:bodyPr/>
                    <a:lstStyle/>
                    <a:p>
                      <a:r>
                        <a:rPr lang="en-US" dirty="0" smtClean="0"/>
                        <a:t>Project</a:t>
                      </a:r>
                      <a:r>
                        <a:rPr lang="en-US" baseline="0" dirty="0" smtClean="0"/>
                        <a:t> Role</a:t>
                      </a:r>
                      <a:endParaRPr lang="en-US" dirty="0"/>
                    </a:p>
                  </a:txBody>
                  <a:tcPr>
                    <a:solidFill>
                      <a:schemeClr val="accent2">
                        <a:lumMod val="50000"/>
                      </a:schemeClr>
                    </a:solidFill>
                  </a:tcPr>
                </a:tc>
                <a:tc>
                  <a:txBody>
                    <a:bodyPr/>
                    <a:lstStyle/>
                    <a:p>
                      <a:r>
                        <a:rPr lang="en-US" dirty="0" smtClean="0"/>
                        <a:t>Team Member</a:t>
                      </a:r>
                      <a:endParaRPr lang="en-US" dirty="0"/>
                    </a:p>
                  </a:txBody>
                  <a:tcPr>
                    <a:solidFill>
                      <a:schemeClr val="accent2">
                        <a:lumMod val="50000"/>
                      </a:schemeClr>
                    </a:solidFill>
                  </a:tcPr>
                </a:tc>
              </a:tr>
              <a:tr h="1669073">
                <a:tc>
                  <a:txBody>
                    <a:bodyPr/>
                    <a:lstStyle/>
                    <a:p>
                      <a:r>
                        <a:rPr lang="en-US" sz="1800" kern="1200" dirty="0" smtClean="0">
                          <a:solidFill>
                            <a:schemeClr val="dk1"/>
                          </a:solidFill>
                          <a:latin typeface="+mn-lt"/>
                          <a:ea typeface="+mn-ea"/>
                          <a:cs typeface="+mn-cs"/>
                        </a:rPr>
                        <a:t>CFO/Project Coordinator: keep track of deliverables, schedule team meetings; keep all involved abreast of changes to scope/workflow/updates to project charter</a:t>
                      </a:r>
                      <a:endParaRPr lang="en-US" dirty="0"/>
                    </a:p>
                  </a:txBody>
                  <a:tcPr>
                    <a:solidFill>
                      <a:schemeClr val="accent2">
                        <a:lumMod val="20000"/>
                        <a:lumOff val="80000"/>
                      </a:schemeClr>
                    </a:solidFill>
                  </a:tcPr>
                </a:tc>
                <a:tc>
                  <a:txBody>
                    <a:bodyPr/>
                    <a:lstStyle/>
                    <a:p>
                      <a:r>
                        <a:rPr lang="en-US" dirty="0" smtClean="0"/>
                        <a:t>Christina McClenaghan</a:t>
                      </a:r>
                      <a:endParaRPr lang="en-US" dirty="0"/>
                    </a:p>
                  </a:txBody>
                  <a:tcPr>
                    <a:solidFill>
                      <a:schemeClr val="accent2">
                        <a:lumMod val="20000"/>
                        <a:lumOff val="80000"/>
                      </a:schemeClr>
                    </a:solidFill>
                  </a:tcPr>
                </a:tc>
              </a:tr>
              <a:tr h="1294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CNO/Project Ambassador: provide clinical knowledge and support; solicit feedback from clinical staff; foster buy-in</a:t>
                      </a:r>
                    </a:p>
                    <a:p>
                      <a:endParaRPr lang="en-US" dirty="0"/>
                    </a:p>
                  </a:txBody>
                  <a:tcPr>
                    <a:solidFill>
                      <a:schemeClr val="accent2">
                        <a:lumMod val="20000"/>
                        <a:lumOff val="80000"/>
                      </a:schemeClr>
                    </a:solidFill>
                  </a:tcPr>
                </a:tc>
                <a:tc>
                  <a:txBody>
                    <a:bodyPr/>
                    <a:lstStyle/>
                    <a:p>
                      <a:r>
                        <a:rPr lang="en-US" dirty="0" smtClean="0"/>
                        <a:t>Dwayne McGowan</a:t>
                      </a:r>
                      <a:endParaRPr lang="en-US" dirty="0"/>
                    </a:p>
                  </a:txBody>
                  <a:tcPr>
                    <a:solidFill>
                      <a:schemeClr val="accent2">
                        <a:lumMod val="20000"/>
                        <a:lumOff val="80000"/>
                      </a:schemeClr>
                    </a:solidFill>
                  </a:tcPr>
                </a:tc>
              </a:tr>
              <a:tr h="1537253">
                <a:tc>
                  <a:txBody>
                    <a:bodyPr/>
                    <a:lstStyle/>
                    <a:p>
                      <a:r>
                        <a:rPr lang="en-US" sz="1800" kern="1200" dirty="0" smtClean="0">
                          <a:solidFill>
                            <a:schemeClr val="dk1"/>
                          </a:solidFill>
                          <a:latin typeface="+mn-lt"/>
                          <a:ea typeface="+mn-ea"/>
                          <a:cs typeface="+mn-cs"/>
                        </a:rPr>
                        <a:t>CIO/Project Manager: provide technical knowledge to support implementation; facilitate creation of selection criteria for CPOE system to be used for pilot implementation and beyond</a:t>
                      </a:r>
                      <a:endParaRPr lang="en-US" dirty="0"/>
                    </a:p>
                  </a:txBody>
                  <a:tcPr>
                    <a:solidFill>
                      <a:schemeClr val="accent2">
                        <a:lumMod val="20000"/>
                        <a:lumOff val="80000"/>
                      </a:schemeClr>
                    </a:solidFill>
                  </a:tcPr>
                </a:tc>
                <a:tc>
                  <a:txBody>
                    <a:bodyPr/>
                    <a:lstStyle/>
                    <a:p>
                      <a:r>
                        <a:rPr lang="en-US" dirty="0" smtClean="0"/>
                        <a:t>Matthew Mabalot</a:t>
                      </a:r>
                      <a:endParaRPr lang="en-US" dirty="0"/>
                    </a:p>
                  </a:txBody>
                  <a:tcP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838200"/>
          </a:xfrm>
        </p:spPr>
        <p:txBody>
          <a:bodyPr>
            <a:normAutofit fontScale="90000"/>
          </a:bodyPr>
          <a:lstStyle/>
          <a:p>
            <a:r>
              <a:rPr lang="en-US" dirty="0" smtClean="0"/>
              <a:t>Timeline </a:t>
            </a:r>
            <a:r>
              <a:rPr lang="en-US" dirty="0" smtClean="0"/>
              <a:t/>
            </a:r>
            <a:br>
              <a:rPr lang="en-US" dirty="0" smtClean="0"/>
            </a:br>
            <a:endParaRPr lang="en-US" dirty="0"/>
          </a:p>
        </p:txBody>
      </p:sp>
      <p:sp>
        <p:nvSpPr>
          <p:cNvPr id="5" name="Rectangle 4"/>
          <p:cNvSpPr/>
          <p:nvPr/>
        </p:nvSpPr>
        <p:spPr>
          <a:xfrm>
            <a:off x="838200" y="1295400"/>
            <a:ext cx="7772400" cy="2308324"/>
          </a:xfrm>
          <a:prstGeom prst="rect">
            <a:avLst/>
          </a:prstGeom>
        </p:spPr>
        <p:txBody>
          <a:bodyPr wrap="square">
            <a:spAutoFit/>
          </a:bodyPr>
          <a:lstStyle/>
          <a:p>
            <a:r>
              <a:rPr lang="en-US" dirty="0" smtClean="0"/>
              <a:t>Initiate planning on </a:t>
            </a:r>
            <a:r>
              <a:rPr lang="en-US" u="sng" dirty="0" smtClean="0"/>
              <a:t>03/11/13</a:t>
            </a:r>
            <a:r>
              <a:rPr lang="en-US" dirty="0" smtClean="0"/>
              <a:t> and present project plan to the board on­ </a:t>
            </a:r>
            <a:r>
              <a:rPr lang="en-US" u="sng" dirty="0" smtClean="0"/>
              <a:t>03/28/13</a:t>
            </a:r>
            <a:r>
              <a:rPr lang="en-US" u="sng" dirty="0" smtClean="0"/>
              <a:t>.</a:t>
            </a:r>
          </a:p>
          <a:p>
            <a:endParaRPr lang="en-US" u="sng" dirty="0" smtClean="0"/>
          </a:p>
          <a:p>
            <a:endParaRPr lang="en-US" dirty="0" smtClean="0"/>
          </a:p>
          <a:p>
            <a:r>
              <a:rPr lang="en-US" dirty="0" smtClean="0"/>
              <a:t>Upon Approval, the Pilot Project will commence on </a:t>
            </a:r>
            <a:r>
              <a:rPr lang="en-US" u="sng" dirty="0" smtClean="0"/>
              <a:t>07/30/13</a:t>
            </a:r>
            <a:r>
              <a:rPr lang="en-US" dirty="0" smtClean="0"/>
              <a:t>_________ and be completed by _</a:t>
            </a:r>
            <a:r>
              <a:rPr lang="en-US" u="sng" dirty="0" smtClean="0"/>
              <a:t>12/01/13</a:t>
            </a:r>
            <a:r>
              <a:rPr lang="en-US" dirty="0" smtClean="0"/>
              <a:t>_____________.</a:t>
            </a:r>
          </a:p>
          <a:p>
            <a:r>
              <a:rPr lang="en-US" dirty="0" smtClean="0"/>
              <a:t>	</a:t>
            </a:r>
          </a:p>
          <a:p>
            <a:r>
              <a:rPr lang="en-US" dirty="0" smtClean="0"/>
              <a:t>Approximate date of completion of major phases: 07/30/13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Tactical plan Gantt Chart	</a:t>
            </a:r>
            <a:endParaRPr lang="en-US" dirty="0"/>
          </a:p>
        </p:txBody>
      </p:sp>
      <p:pic>
        <p:nvPicPr>
          <p:cNvPr id="8" name="Content Placeholder 7"/>
          <p:cNvPicPr>
            <a:picLocks noGrp="1"/>
          </p:cNvPicPr>
          <p:nvPr>
            <p:ph idx="1"/>
          </p:nvPr>
        </p:nvPicPr>
        <p:blipFill>
          <a:blip r:embed="rId2" cstate="print"/>
          <a:srcRect/>
          <a:stretch>
            <a:fillRect/>
          </a:stretch>
        </p:blipFill>
        <p:spPr bwMode="auto">
          <a:xfrm>
            <a:off x="0" y="1219200"/>
            <a:ext cx="9144000" cy="5333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SUPPORT of organizational goals</a:t>
            </a:r>
            <a:endParaRPr lang="en-US" dirty="0"/>
          </a:p>
        </p:txBody>
      </p:sp>
      <p:graphicFrame>
        <p:nvGraphicFramePr>
          <p:cNvPr id="4" name="Content Placeholder 3"/>
          <p:cNvGraphicFramePr>
            <a:graphicFrameLocks noGrp="1"/>
          </p:cNvGraphicFramePr>
          <p:nvPr>
            <p:ph idx="1"/>
          </p:nvPr>
        </p:nvGraphicFramePr>
        <p:xfrm>
          <a:off x="304800" y="1554161"/>
          <a:ext cx="8686800" cy="3817673"/>
        </p:xfrm>
        <a:graphic>
          <a:graphicData uri="http://schemas.openxmlformats.org/drawingml/2006/table">
            <a:tbl>
              <a:tblPr firstRow="1" bandRow="1">
                <a:tableStyleId>{5C22544A-7EE6-4342-B048-85BDC9FD1C3A}</a:tableStyleId>
              </a:tblPr>
              <a:tblGrid>
                <a:gridCol w="4343400"/>
                <a:gridCol w="4343400"/>
              </a:tblGrid>
              <a:tr h="617273">
                <a:tc>
                  <a:txBody>
                    <a:bodyPr/>
                    <a:lstStyle/>
                    <a:p>
                      <a:r>
                        <a:rPr lang="en-US" dirty="0" smtClean="0"/>
                        <a:t>Goal</a:t>
                      </a:r>
                      <a:endParaRPr lang="en-US" dirty="0"/>
                    </a:p>
                  </a:txBody>
                  <a:tcPr>
                    <a:solidFill>
                      <a:schemeClr val="accent2">
                        <a:lumMod val="50000"/>
                      </a:schemeClr>
                    </a:solidFill>
                  </a:tcPr>
                </a:tc>
                <a:tc>
                  <a:txBody>
                    <a:bodyPr/>
                    <a:lstStyle/>
                    <a:p>
                      <a:r>
                        <a:rPr lang="en-US" dirty="0" smtClean="0"/>
                        <a:t>IS Initiatives</a:t>
                      </a:r>
                      <a:endParaRPr lang="en-US" dirty="0"/>
                    </a:p>
                  </a:txBody>
                  <a:tcPr>
                    <a:solidFill>
                      <a:schemeClr val="accent2">
                        <a:lumMod val="50000"/>
                      </a:schemeClr>
                    </a:solidFill>
                  </a:tcPr>
                </a:tc>
              </a:tr>
              <a:tr h="617273">
                <a:tc>
                  <a:txBody>
                    <a:bodyPr/>
                    <a:lstStyle/>
                    <a:p>
                      <a:r>
                        <a:rPr lang="en-US" dirty="0" smtClean="0"/>
                        <a:t>Improve</a:t>
                      </a:r>
                      <a:r>
                        <a:rPr lang="en-US" baseline="0" dirty="0" smtClean="0"/>
                        <a:t> writing orders to physicians and pharmacists</a:t>
                      </a:r>
                      <a:endParaRPr lang="en-US" dirty="0"/>
                    </a:p>
                  </a:txBody>
                  <a:tcPr>
                    <a:solidFill>
                      <a:schemeClr val="accent2">
                        <a:lumMod val="20000"/>
                        <a:lumOff val="80000"/>
                      </a:schemeClr>
                    </a:solidFill>
                  </a:tcPr>
                </a:tc>
                <a:tc>
                  <a:txBody>
                    <a:bodyPr/>
                    <a:lstStyle/>
                    <a:p>
                      <a:r>
                        <a:rPr lang="en-US" dirty="0" smtClean="0"/>
                        <a:t>Implement</a:t>
                      </a:r>
                      <a:r>
                        <a:rPr lang="en-US" baseline="0" dirty="0" smtClean="0"/>
                        <a:t> CPOE</a:t>
                      </a:r>
                      <a:endParaRPr lang="en-US" dirty="0"/>
                    </a:p>
                  </a:txBody>
                  <a:tcPr>
                    <a:solidFill>
                      <a:schemeClr val="accent2">
                        <a:lumMod val="20000"/>
                        <a:lumOff val="80000"/>
                      </a:schemeClr>
                    </a:solidFill>
                  </a:tcPr>
                </a:tc>
              </a:tr>
              <a:tr h="617273">
                <a:tc>
                  <a:txBody>
                    <a:bodyPr/>
                    <a:lstStyle/>
                    <a:p>
                      <a:r>
                        <a:rPr lang="en-US" dirty="0" smtClean="0"/>
                        <a:t>Improve</a:t>
                      </a:r>
                      <a:r>
                        <a:rPr lang="en-US" baseline="0" dirty="0" smtClean="0"/>
                        <a:t> Care with CPOE and CDS</a:t>
                      </a:r>
                      <a:endParaRPr lang="en-US" dirty="0"/>
                    </a:p>
                  </a:txBody>
                  <a:tcPr>
                    <a:solidFill>
                      <a:schemeClr val="accent2">
                        <a:lumMod val="20000"/>
                        <a:lumOff val="80000"/>
                      </a:schemeClr>
                    </a:solidFill>
                  </a:tcPr>
                </a:tc>
                <a:tc>
                  <a:txBody>
                    <a:bodyPr/>
                    <a:lstStyle/>
                    <a:p>
                      <a:r>
                        <a:rPr lang="en-US" dirty="0" smtClean="0"/>
                        <a:t>Monitor</a:t>
                      </a:r>
                      <a:r>
                        <a:rPr lang="en-US" baseline="0" dirty="0" smtClean="0"/>
                        <a:t> the types of detected drug interactions through the system</a:t>
                      </a:r>
                      <a:endParaRPr lang="en-US" dirty="0"/>
                    </a:p>
                  </a:txBody>
                  <a:tcPr>
                    <a:solidFill>
                      <a:schemeClr val="accent2">
                        <a:lumMod val="20000"/>
                        <a:lumOff val="80000"/>
                      </a:schemeClr>
                    </a:solidFill>
                  </a:tcPr>
                </a:tc>
              </a:tr>
              <a:tr h="617273">
                <a:tc>
                  <a:txBody>
                    <a:bodyPr/>
                    <a:lstStyle/>
                    <a:p>
                      <a:r>
                        <a:rPr lang="en-US" dirty="0" smtClean="0"/>
                        <a:t>Improve safety</a:t>
                      </a:r>
                      <a:r>
                        <a:rPr lang="en-US" baseline="0" dirty="0" smtClean="0"/>
                        <a:t> for patients</a:t>
                      </a:r>
                      <a:endParaRPr lang="en-US" dirty="0"/>
                    </a:p>
                  </a:txBody>
                  <a:tcPr>
                    <a:solidFill>
                      <a:schemeClr val="accent2">
                        <a:lumMod val="20000"/>
                        <a:lumOff val="80000"/>
                      </a:schemeClr>
                    </a:solidFill>
                  </a:tcPr>
                </a:tc>
                <a:tc>
                  <a:txBody>
                    <a:bodyPr/>
                    <a:lstStyle/>
                    <a:p>
                      <a:r>
                        <a:rPr lang="en-US" dirty="0" smtClean="0"/>
                        <a:t>Evaluate</a:t>
                      </a:r>
                      <a:r>
                        <a:rPr lang="en-US" baseline="0" dirty="0" smtClean="0"/>
                        <a:t> CPOE system by detecting the common prescribed errors and report on it</a:t>
                      </a:r>
                      <a:endParaRPr lang="en-US" dirty="0"/>
                    </a:p>
                  </a:txBody>
                  <a:tcPr>
                    <a:solidFill>
                      <a:schemeClr val="accent2">
                        <a:lumMod val="20000"/>
                        <a:lumOff val="80000"/>
                      </a:schemeClr>
                    </a:solidFill>
                  </a:tcPr>
                </a:tc>
              </a:tr>
              <a:tr h="617273">
                <a:tc>
                  <a:txBody>
                    <a:bodyPr/>
                    <a:lstStyle/>
                    <a:p>
                      <a:r>
                        <a:rPr lang="en-US" dirty="0" smtClean="0"/>
                        <a:t>Reduce</a:t>
                      </a:r>
                      <a:r>
                        <a:rPr lang="en-US" baseline="0" dirty="0" smtClean="0"/>
                        <a:t> Costs and financial stability</a:t>
                      </a:r>
                      <a:endParaRPr lang="en-US" dirty="0"/>
                    </a:p>
                  </a:txBody>
                  <a:tcPr>
                    <a:solidFill>
                      <a:schemeClr val="accent2">
                        <a:lumMod val="20000"/>
                        <a:lumOff val="80000"/>
                      </a:schemeClr>
                    </a:solidFill>
                  </a:tcPr>
                </a:tc>
                <a:tc>
                  <a:txBody>
                    <a:bodyPr/>
                    <a:lstStyle/>
                    <a:p>
                      <a:r>
                        <a:rPr lang="en-US" dirty="0" smtClean="0"/>
                        <a:t>Install</a:t>
                      </a:r>
                      <a:r>
                        <a:rPr lang="en-US" baseline="0" dirty="0" smtClean="0"/>
                        <a:t> revenue system and report on financial increases and reductions</a:t>
                      </a:r>
                      <a:endParaRPr lang="en-US" dirty="0"/>
                    </a:p>
                  </a:txBody>
                  <a:tcPr>
                    <a:solidFill>
                      <a:schemeClr val="accent2">
                        <a:lumMod val="20000"/>
                        <a:lumOff val="80000"/>
                      </a:schemeClr>
                    </a:solidFill>
                  </a:tcPr>
                </a:tc>
              </a:tr>
              <a:tr h="617273">
                <a:tc>
                  <a:txBody>
                    <a:bodyPr/>
                    <a:lstStyle/>
                    <a:p>
                      <a:r>
                        <a:rPr lang="en-US" dirty="0" smtClean="0"/>
                        <a:t>Patient Care quality improvement</a:t>
                      </a:r>
                      <a:endParaRPr lang="en-US" dirty="0"/>
                    </a:p>
                  </a:txBody>
                  <a:tcPr>
                    <a:solidFill>
                      <a:schemeClr val="accent2">
                        <a:lumMod val="20000"/>
                        <a:lumOff val="80000"/>
                      </a:schemeClr>
                    </a:solidFill>
                  </a:tcPr>
                </a:tc>
                <a:tc>
                  <a:txBody>
                    <a:bodyPr/>
                    <a:lstStyle/>
                    <a:p>
                      <a:r>
                        <a:rPr lang="en-US" dirty="0" smtClean="0"/>
                        <a:t>Create</a:t>
                      </a:r>
                      <a:r>
                        <a:rPr lang="en-US" baseline="0" dirty="0" smtClean="0"/>
                        <a:t> data repository for quality measurement in CPOE</a:t>
                      </a:r>
                      <a:endParaRPr lang="en-US" dirty="0"/>
                    </a:p>
                  </a:txBody>
                  <a:tcP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matrix</a:t>
            </a:r>
            <a:endParaRPr lang="en-US" dirty="0"/>
          </a:p>
        </p:txBody>
      </p:sp>
      <p:graphicFrame>
        <p:nvGraphicFramePr>
          <p:cNvPr id="4" name="Content Placeholder 3"/>
          <p:cNvGraphicFramePr>
            <a:graphicFrameLocks noGrp="1"/>
          </p:cNvGraphicFramePr>
          <p:nvPr>
            <p:ph idx="1"/>
          </p:nvPr>
        </p:nvGraphicFramePr>
        <p:xfrm>
          <a:off x="304800" y="1554163"/>
          <a:ext cx="8686800" cy="4856480"/>
        </p:xfrm>
        <a:graphic>
          <a:graphicData uri="http://schemas.openxmlformats.org/drawingml/2006/table">
            <a:tbl>
              <a:tblPr firstRow="1" bandRow="1">
                <a:tableStyleId>{5C22544A-7EE6-4342-B048-85BDC9FD1C3A}</a:tableStyleId>
              </a:tblPr>
              <a:tblGrid>
                <a:gridCol w="4343400"/>
                <a:gridCol w="4343400"/>
              </a:tblGrid>
              <a:tr h="370840">
                <a:tc>
                  <a:txBody>
                    <a:bodyPr/>
                    <a:lstStyle/>
                    <a:p>
                      <a:r>
                        <a:rPr lang="en-US" dirty="0" smtClean="0"/>
                        <a:t>Risks</a:t>
                      </a:r>
                      <a:endParaRPr lang="en-US" dirty="0"/>
                    </a:p>
                  </a:txBody>
                  <a:tcPr>
                    <a:solidFill>
                      <a:schemeClr val="accent2">
                        <a:lumMod val="50000"/>
                      </a:schemeClr>
                    </a:solidFill>
                  </a:tcPr>
                </a:tc>
                <a:tc>
                  <a:txBody>
                    <a:bodyPr/>
                    <a:lstStyle/>
                    <a:p>
                      <a:r>
                        <a:rPr lang="en-US" dirty="0" smtClean="0"/>
                        <a:t>Mitigation</a:t>
                      </a:r>
                      <a:endParaRPr lang="en-US" dirty="0"/>
                    </a:p>
                  </a:txBody>
                  <a:tcPr>
                    <a:solidFill>
                      <a:schemeClr val="accent2">
                        <a:lumMod val="50000"/>
                      </a:schemeClr>
                    </a:solidFill>
                  </a:tcPr>
                </a:tc>
              </a:tr>
              <a:tr h="370840">
                <a:tc>
                  <a:txBody>
                    <a:bodyPr/>
                    <a:lstStyle/>
                    <a:p>
                      <a:r>
                        <a:rPr lang="en-US" dirty="0" smtClean="0"/>
                        <a:t>Provider Resistance</a:t>
                      </a:r>
                      <a:endParaRPr lang="en-US" dirty="0"/>
                    </a:p>
                  </a:txBody>
                  <a:tcPr>
                    <a:solidFill>
                      <a:schemeClr val="accent2">
                        <a:lumMod val="20000"/>
                        <a:lumOff val="80000"/>
                      </a:schemeClr>
                    </a:solidFill>
                  </a:tcPr>
                </a:tc>
                <a:tc>
                  <a:txBody>
                    <a:bodyPr/>
                    <a:lstStyle/>
                    <a:p>
                      <a:r>
                        <a:rPr lang="en-US" dirty="0" smtClean="0"/>
                        <a:t>Need</a:t>
                      </a:r>
                      <a:r>
                        <a:rPr lang="en-US" baseline="0" dirty="0" smtClean="0"/>
                        <a:t> a physician champion on board for all phases of project</a:t>
                      </a:r>
                      <a:endParaRPr lang="en-US" dirty="0"/>
                    </a:p>
                  </a:txBody>
                  <a:tcPr>
                    <a:solidFill>
                      <a:schemeClr val="accent2">
                        <a:lumMod val="20000"/>
                        <a:lumOff val="80000"/>
                      </a:schemeClr>
                    </a:solidFill>
                  </a:tcPr>
                </a:tc>
              </a:tr>
              <a:tr h="370840">
                <a:tc>
                  <a:txBody>
                    <a:bodyPr/>
                    <a:lstStyle/>
                    <a:p>
                      <a:r>
                        <a:rPr kumimoji="0" lang="en-US" sz="1800" kern="1200" dirty="0" smtClean="0">
                          <a:solidFill>
                            <a:schemeClr val="dk1"/>
                          </a:solidFill>
                          <a:latin typeface="+mn-lt"/>
                          <a:ea typeface="+mn-ea"/>
                          <a:cs typeface="+mn-cs"/>
                        </a:rPr>
                        <a:t>Data quality within the existing system may affect decision support system (DSS) effectiveness</a:t>
                      </a:r>
                      <a:endParaRPr lang="en-US" dirty="0"/>
                    </a:p>
                  </a:txBody>
                  <a:tcPr>
                    <a:solidFill>
                      <a:schemeClr val="accent2">
                        <a:lumMod val="20000"/>
                        <a:lumOff val="80000"/>
                      </a:schemeClr>
                    </a:solidFill>
                  </a:tcPr>
                </a:tc>
                <a:tc>
                  <a:txBody>
                    <a:bodyPr/>
                    <a:lstStyle/>
                    <a:p>
                      <a:r>
                        <a:rPr kumimoji="0" lang="en-US" sz="1800" kern="1200" dirty="0" smtClean="0">
                          <a:solidFill>
                            <a:schemeClr val="dk1"/>
                          </a:solidFill>
                          <a:latin typeface="+mn-lt"/>
                          <a:ea typeface="+mn-ea"/>
                          <a:cs typeface="+mn-cs"/>
                        </a:rPr>
                        <a:t>Old data should be screened for clarity, completeness, accuracy, and validated</a:t>
                      </a:r>
                      <a:endParaRPr lang="en-US" dirty="0"/>
                    </a:p>
                  </a:txBody>
                  <a:tcPr>
                    <a:solidFill>
                      <a:schemeClr val="accent2">
                        <a:lumMod val="20000"/>
                        <a:lumOff val="80000"/>
                      </a:schemeClr>
                    </a:solidFill>
                  </a:tcPr>
                </a:tc>
              </a:tr>
              <a:tr h="370840">
                <a:tc>
                  <a:txBody>
                    <a:bodyPr/>
                    <a:lstStyle/>
                    <a:p>
                      <a:r>
                        <a:rPr kumimoji="0" lang="en-US" sz="1800" kern="1200" dirty="0" smtClean="0">
                          <a:solidFill>
                            <a:schemeClr val="dk1"/>
                          </a:solidFill>
                          <a:latin typeface="+mn-lt"/>
                          <a:ea typeface="+mn-ea"/>
                          <a:cs typeface="+mn-cs"/>
                        </a:rPr>
                        <a:t>Aggressive implementation timeframe</a:t>
                      </a:r>
                      <a:endParaRPr lang="en-US" dirty="0"/>
                    </a:p>
                  </a:txBody>
                  <a:tcPr>
                    <a:solidFill>
                      <a:schemeClr val="accent2">
                        <a:lumMod val="20000"/>
                        <a:lumOff val="80000"/>
                      </a:schemeClr>
                    </a:solidFill>
                  </a:tcPr>
                </a:tc>
                <a:tc>
                  <a:txBody>
                    <a:bodyPr/>
                    <a:lstStyle/>
                    <a:p>
                      <a:r>
                        <a:rPr kumimoji="0" lang="en-US" sz="1800" kern="1200" dirty="0" smtClean="0">
                          <a:solidFill>
                            <a:schemeClr val="dk1"/>
                          </a:solidFill>
                          <a:latin typeface="+mn-lt"/>
                          <a:ea typeface="+mn-ea"/>
                          <a:cs typeface="+mn-cs"/>
                        </a:rPr>
                        <a:t>Work with vendor and IS to establish a realistic timeframe</a:t>
                      </a:r>
                      <a:endParaRPr lang="en-US" dirty="0"/>
                    </a:p>
                  </a:txBody>
                  <a:tcPr>
                    <a:solidFill>
                      <a:schemeClr val="accent2">
                        <a:lumMod val="20000"/>
                        <a:lumOff val="80000"/>
                      </a:schemeClr>
                    </a:solidFill>
                  </a:tcPr>
                </a:tc>
              </a:tr>
              <a:tr h="370840">
                <a:tc>
                  <a:txBody>
                    <a:bodyPr/>
                    <a:lstStyle/>
                    <a:p>
                      <a:r>
                        <a:rPr kumimoji="0" lang="en-US" sz="1800" kern="1200" dirty="0" smtClean="0">
                          <a:solidFill>
                            <a:schemeClr val="dk1"/>
                          </a:solidFill>
                          <a:latin typeface="+mn-lt"/>
                          <a:ea typeface="+mn-ea"/>
                          <a:cs typeface="+mn-cs"/>
                        </a:rPr>
                        <a:t>IS overly extended with competing projects</a:t>
                      </a:r>
                      <a:endParaRPr lang="en-US" dirty="0"/>
                    </a:p>
                  </a:txBody>
                  <a:tcPr>
                    <a:solidFill>
                      <a:schemeClr val="accent2">
                        <a:lumMod val="20000"/>
                        <a:lumOff val="80000"/>
                      </a:schemeClr>
                    </a:solidFill>
                  </a:tcPr>
                </a:tc>
                <a:tc>
                  <a:txBody>
                    <a:bodyPr/>
                    <a:lstStyle/>
                    <a:p>
                      <a:r>
                        <a:rPr kumimoji="0" lang="en-US" sz="1800" kern="1200" dirty="0" smtClean="0">
                          <a:solidFill>
                            <a:schemeClr val="dk1"/>
                          </a:solidFill>
                          <a:latin typeface="+mn-lt"/>
                          <a:ea typeface="+mn-ea"/>
                          <a:cs typeface="+mn-cs"/>
                        </a:rPr>
                        <a:t>Coordinate timetable and resources with IS</a:t>
                      </a:r>
                      <a:endParaRPr lang="en-US" dirty="0"/>
                    </a:p>
                  </a:txBody>
                  <a:tcPr>
                    <a:solidFill>
                      <a:schemeClr val="accent2">
                        <a:lumMod val="20000"/>
                        <a:lumOff val="80000"/>
                      </a:schemeClr>
                    </a:solidFill>
                  </a:tcPr>
                </a:tc>
              </a:tr>
              <a:tr h="370840">
                <a:tc>
                  <a:txBody>
                    <a:bodyPr/>
                    <a:lstStyle/>
                    <a:p>
                      <a:r>
                        <a:rPr kumimoji="0" lang="en-US" sz="1800" kern="1200" dirty="0" smtClean="0">
                          <a:solidFill>
                            <a:schemeClr val="dk1"/>
                          </a:solidFill>
                          <a:latin typeface="+mn-lt"/>
                          <a:ea typeface="+mn-ea"/>
                          <a:cs typeface="+mn-cs"/>
                        </a:rPr>
                        <a:t>Inadequate training of providers/staff, underestimation of training required</a:t>
                      </a:r>
                      <a:endParaRPr lang="en-US" dirty="0"/>
                    </a:p>
                  </a:txBody>
                  <a:tcPr>
                    <a:solidFill>
                      <a:schemeClr val="accent2">
                        <a:lumMod val="20000"/>
                        <a:lumOff val="80000"/>
                      </a:schemeClr>
                    </a:solidFill>
                  </a:tcPr>
                </a:tc>
                <a:tc>
                  <a:txBody>
                    <a:bodyPr/>
                    <a:lstStyle/>
                    <a:p>
                      <a:r>
                        <a:rPr kumimoji="0" lang="en-US" sz="1800" kern="1200" dirty="0" smtClean="0">
                          <a:solidFill>
                            <a:schemeClr val="dk1"/>
                          </a:solidFill>
                          <a:latin typeface="+mn-lt"/>
                          <a:ea typeface="+mn-ea"/>
                          <a:cs typeface="+mn-cs"/>
                        </a:rPr>
                        <a:t>Develop a comprehensive, ongoing training plan, with vendor taking the lead</a:t>
                      </a:r>
                      <a:endParaRPr lang="en-US" dirty="0"/>
                    </a:p>
                  </a:txBody>
                  <a:tcPr>
                    <a:solidFill>
                      <a:schemeClr val="accent2">
                        <a:lumMod val="20000"/>
                        <a:lumOff val="80000"/>
                      </a:schemeClr>
                    </a:solidFill>
                  </a:tcPr>
                </a:tc>
              </a:tr>
              <a:tr h="370840">
                <a:tc>
                  <a:txBody>
                    <a:bodyPr/>
                    <a:lstStyle/>
                    <a:p>
                      <a:r>
                        <a:rPr kumimoji="0" lang="en-US" sz="1800" kern="1200" dirty="0" smtClean="0">
                          <a:solidFill>
                            <a:schemeClr val="dk1"/>
                          </a:solidFill>
                          <a:latin typeface="+mn-lt"/>
                          <a:ea typeface="+mn-ea"/>
                          <a:cs typeface="+mn-cs"/>
                        </a:rPr>
                        <a:t>Scope creep-costly, with delays</a:t>
                      </a:r>
                      <a:endParaRPr lang="en-US" dirty="0"/>
                    </a:p>
                  </a:txBody>
                  <a:tcPr>
                    <a:solidFill>
                      <a:schemeClr val="accent2">
                        <a:lumMod val="20000"/>
                        <a:lumOff val="80000"/>
                      </a:schemeClr>
                    </a:solidFill>
                  </a:tcPr>
                </a:tc>
                <a:tc>
                  <a:txBody>
                    <a:bodyPr/>
                    <a:lstStyle/>
                    <a:p>
                      <a:r>
                        <a:rPr kumimoji="0" lang="en-US" sz="1800" kern="1200" dirty="0" smtClean="0">
                          <a:solidFill>
                            <a:schemeClr val="dk1"/>
                          </a:solidFill>
                          <a:latin typeface="+mn-lt"/>
                          <a:ea typeface="+mn-ea"/>
                          <a:cs typeface="+mn-cs"/>
                        </a:rPr>
                        <a:t>Adhere to the established plan, unless changes are approved</a:t>
                      </a:r>
                      <a:endParaRPr lang="en-US" dirty="0"/>
                    </a:p>
                  </a:txBody>
                  <a:tcPr>
                    <a:solidFill>
                      <a:schemeClr val="accent2">
                        <a:lumMod val="20000"/>
                        <a:lumOff val="80000"/>
                      </a:schemeClr>
                    </a:solidFill>
                  </a:tcPr>
                </a:tc>
              </a:tr>
              <a:tr h="370840">
                <a:tc>
                  <a:txBody>
                    <a:bodyPr/>
                    <a:lstStyle/>
                    <a:p>
                      <a:r>
                        <a:rPr kumimoji="0" lang="en-US" sz="1800" kern="1200" dirty="0" smtClean="0">
                          <a:solidFill>
                            <a:schemeClr val="dk1"/>
                          </a:solidFill>
                          <a:latin typeface="+mn-lt"/>
                          <a:ea typeface="+mn-ea"/>
                          <a:cs typeface="+mn-cs"/>
                        </a:rPr>
                        <a:t>Large number of prerequisite tasks required</a:t>
                      </a:r>
                      <a:endParaRPr lang="en-US" dirty="0"/>
                    </a:p>
                  </a:txBody>
                  <a:tcPr>
                    <a:solidFill>
                      <a:schemeClr val="accent2">
                        <a:lumMod val="20000"/>
                        <a:lumOff val="80000"/>
                      </a:schemeClr>
                    </a:solidFill>
                  </a:tcPr>
                </a:tc>
                <a:tc>
                  <a:txBody>
                    <a:bodyPr/>
                    <a:lstStyle/>
                    <a:p>
                      <a:r>
                        <a:rPr kumimoji="0" lang="en-US" sz="1800" kern="1200" dirty="0" smtClean="0">
                          <a:solidFill>
                            <a:schemeClr val="dk1"/>
                          </a:solidFill>
                          <a:latin typeface="+mn-lt"/>
                          <a:ea typeface="+mn-ea"/>
                          <a:cs typeface="+mn-cs"/>
                        </a:rPr>
                        <a:t>Assign staff, monitor task completion closely</a:t>
                      </a:r>
                      <a:endParaRPr lang="en-US" dirty="0"/>
                    </a:p>
                  </a:txBody>
                  <a:tcP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graphicFrame>
        <p:nvGraphicFramePr>
          <p:cNvPr id="4" name="Content Placeholder 3"/>
          <p:cNvGraphicFramePr>
            <a:graphicFrameLocks noGrp="1"/>
          </p:cNvGraphicFramePr>
          <p:nvPr>
            <p:ph idx="1"/>
          </p:nvPr>
        </p:nvGraphicFramePr>
        <p:xfrm>
          <a:off x="228600" y="1828800"/>
          <a:ext cx="8686800" cy="3134360"/>
        </p:xfrm>
        <a:graphic>
          <a:graphicData uri="http://schemas.openxmlformats.org/drawingml/2006/table">
            <a:tbl>
              <a:tblPr firstRow="1" bandRow="1">
                <a:tableStyleId>{5C22544A-7EE6-4342-B048-85BDC9FD1C3A}</a:tableStyleId>
              </a:tblPr>
              <a:tblGrid>
                <a:gridCol w="4343400"/>
                <a:gridCol w="4343400"/>
              </a:tblGrid>
              <a:tr h="370840">
                <a:tc>
                  <a:txBody>
                    <a:bodyPr/>
                    <a:lstStyle/>
                    <a:p>
                      <a:r>
                        <a:rPr lang="en-US" b="1" dirty="0" smtClean="0">
                          <a:solidFill>
                            <a:schemeClr val="bg1"/>
                          </a:solidFill>
                          <a:latin typeface="Calibri" pitchFamily="34" charset="0"/>
                        </a:rPr>
                        <a:t> Capital</a:t>
                      </a:r>
                      <a:r>
                        <a:rPr lang="en-US" b="1" baseline="0" dirty="0" smtClean="0">
                          <a:solidFill>
                            <a:schemeClr val="bg1"/>
                          </a:solidFill>
                          <a:latin typeface="Calibri" pitchFamily="34" charset="0"/>
                        </a:rPr>
                        <a:t> Budget</a:t>
                      </a:r>
                      <a:endParaRPr lang="en-US" b="1" dirty="0">
                        <a:solidFill>
                          <a:schemeClr val="bg1"/>
                        </a:solidFill>
                        <a:latin typeface="Calibri" pitchFamily="34" charset="0"/>
                      </a:endParaRPr>
                    </a:p>
                  </a:txBody>
                  <a:tcPr marL="96520" marR="96520">
                    <a:solidFill>
                      <a:schemeClr val="accent2">
                        <a:lumMod val="50000"/>
                      </a:schemeClr>
                    </a:solidFill>
                  </a:tcPr>
                </a:tc>
                <a:tc>
                  <a:txBody>
                    <a:bodyPr/>
                    <a:lstStyle/>
                    <a:p>
                      <a:r>
                        <a:rPr lang="en-US" dirty="0" smtClean="0">
                          <a:solidFill>
                            <a:schemeClr val="bg1"/>
                          </a:solidFill>
                          <a:latin typeface="Calibri" pitchFamily="34" charset="0"/>
                        </a:rPr>
                        <a:t>$60 million</a:t>
                      </a:r>
                      <a:endParaRPr lang="en-US" dirty="0">
                        <a:solidFill>
                          <a:schemeClr val="bg1"/>
                        </a:solidFill>
                        <a:latin typeface="Calibri" pitchFamily="34" charset="0"/>
                      </a:endParaRPr>
                    </a:p>
                  </a:txBody>
                  <a:tcPr marL="96520" marR="96520">
                    <a:solidFill>
                      <a:schemeClr val="accent2">
                        <a:lumMod val="50000"/>
                      </a:schemeClr>
                    </a:solidFill>
                  </a:tcPr>
                </a:tc>
              </a:tr>
              <a:tr h="370840">
                <a:tc>
                  <a:txBody>
                    <a:bodyPr/>
                    <a:lstStyle/>
                    <a:p>
                      <a:r>
                        <a:rPr lang="en-US" dirty="0" smtClean="0">
                          <a:solidFill>
                            <a:schemeClr val="tx1"/>
                          </a:solidFill>
                          <a:latin typeface="Calibri" pitchFamily="34" charset="0"/>
                        </a:rPr>
                        <a:t>Order</a:t>
                      </a:r>
                      <a:r>
                        <a:rPr lang="en-US" baseline="0" dirty="0" smtClean="0">
                          <a:solidFill>
                            <a:schemeClr val="tx1"/>
                          </a:solidFill>
                          <a:latin typeface="Calibri" pitchFamily="34" charset="0"/>
                        </a:rPr>
                        <a:t> Set Development and Implementation (CPOE)</a:t>
                      </a:r>
                      <a:endParaRPr lang="en-US" dirty="0">
                        <a:solidFill>
                          <a:schemeClr val="tx1"/>
                        </a:solidFill>
                        <a:latin typeface="Calibri" pitchFamily="34" charset="0"/>
                      </a:endParaRPr>
                    </a:p>
                  </a:txBody>
                  <a:tcPr marL="96520" marR="96520">
                    <a:solidFill>
                      <a:schemeClr val="accent2">
                        <a:lumMod val="20000"/>
                        <a:lumOff val="80000"/>
                      </a:schemeClr>
                    </a:solidFill>
                  </a:tcPr>
                </a:tc>
                <a:tc>
                  <a:txBody>
                    <a:bodyPr/>
                    <a:lstStyle/>
                    <a:p>
                      <a:r>
                        <a:rPr lang="en-US" dirty="0" smtClean="0">
                          <a:solidFill>
                            <a:schemeClr val="tx1"/>
                          </a:solidFill>
                          <a:latin typeface="Calibri" pitchFamily="34" charset="0"/>
                        </a:rPr>
                        <a:t>$1.2 million</a:t>
                      </a:r>
                      <a:endParaRPr lang="en-US" dirty="0">
                        <a:solidFill>
                          <a:schemeClr val="tx1"/>
                        </a:solidFill>
                        <a:latin typeface="Calibri" pitchFamily="34" charset="0"/>
                      </a:endParaRPr>
                    </a:p>
                  </a:txBody>
                  <a:tcPr marL="96520" marR="96520">
                    <a:solidFill>
                      <a:schemeClr val="accent2">
                        <a:lumMod val="20000"/>
                        <a:lumOff val="80000"/>
                      </a:schemeClr>
                    </a:solidFill>
                  </a:tcPr>
                </a:tc>
              </a:tr>
              <a:tr h="370840">
                <a:tc>
                  <a:txBody>
                    <a:bodyPr/>
                    <a:lstStyle/>
                    <a:p>
                      <a:r>
                        <a:rPr kumimoji="0" lang="en-US" sz="1800" kern="1200" dirty="0" smtClean="0">
                          <a:solidFill>
                            <a:schemeClr val="tx1"/>
                          </a:solidFill>
                          <a:latin typeface="Calibri" pitchFamily="34" charset="0"/>
                          <a:ea typeface="+mn-ea"/>
                          <a:cs typeface="+mn-cs"/>
                        </a:rPr>
                        <a:t>One-Time Capital Costs</a:t>
                      </a:r>
                      <a:endParaRPr lang="en-US" dirty="0">
                        <a:solidFill>
                          <a:schemeClr val="tx1"/>
                        </a:solidFill>
                        <a:latin typeface="Calibri" pitchFamily="34" charset="0"/>
                      </a:endParaRPr>
                    </a:p>
                  </a:txBody>
                  <a:tcPr marL="96520" marR="96520">
                    <a:solidFill>
                      <a:schemeClr val="accent2">
                        <a:lumMod val="20000"/>
                        <a:lumOff val="80000"/>
                      </a:schemeClr>
                    </a:solidFill>
                  </a:tcPr>
                </a:tc>
                <a:tc>
                  <a:txBody>
                    <a:bodyPr/>
                    <a:lstStyle/>
                    <a:p>
                      <a:r>
                        <a:rPr kumimoji="0" lang="en-US" sz="1800" kern="1200" dirty="0" smtClean="0">
                          <a:solidFill>
                            <a:schemeClr val="tx1"/>
                          </a:solidFill>
                          <a:latin typeface="Calibri" pitchFamily="34" charset="0"/>
                          <a:ea typeface="+mn-ea"/>
                          <a:cs typeface="+mn-cs"/>
                        </a:rPr>
                        <a:t>$200,000.00</a:t>
                      </a:r>
                      <a:endParaRPr lang="en-US" dirty="0">
                        <a:solidFill>
                          <a:schemeClr val="tx1"/>
                        </a:solidFill>
                        <a:latin typeface="Calibri" pitchFamily="34" charset="0"/>
                      </a:endParaRPr>
                    </a:p>
                  </a:txBody>
                  <a:tcPr marL="96520" marR="96520">
                    <a:solidFill>
                      <a:schemeClr val="accent2">
                        <a:lumMod val="20000"/>
                        <a:lumOff val="80000"/>
                      </a:schemeClr>
                    </a:solidFill>
                  </a:tcPr>
                </a:tc>
              </a:tr>
              <a:tr h="370840">
                <a:tc>
                  <a:txBody>
                    <a:bodyPr/>
                    <a:lstStyle/>
                    <a:p>
                      <a:r>
                        <a:rPr kumimoji="0" lang="en-US" sz="1800" kern="1200" dirty="0" smtClean="0">
                          <a:solidFill>
                            <a:schemeClr val="tx1"/>
                          </a:solidFill>
                          <a:latin typeface="Calibri" pitchFamily="34" charset="0"/>
                          <a:ea typeface="+mn-ea"/>
                          <a:cs typeface="+mn-cs"/>
                        </a:rPr>
                        <a:t>One-Time Operating Costs</a:t>
                      </a:r>
                      <a:endParaRPr lang="en-US" dirty="0">
                        <a:solidFill>
                          <a:schemeClr val="tx1"/>
                        </a:solidFill>
                        <a:latin typeface="Calibri" pitchFamily="34" charset="0"/>
                      </a:endParaRPr>
                    </a:p>
                  </a:txBody>
                  <a:tcPr marL="96520" marR="96520">
                    <a:solidFill>
                      <a:schemeClr val="accent2">
                        <a:lumMod val="20000"/>
                        <a:lumOff val="80000"/>
                      </a:schemeClr>
                    </a:solidFill>
                  </a:tcPr>
                </a:tc>
                <a:tc>
                  <a:txBody>
                    <a:bodyPr/>
                    <a:lstStyle/>
                    <a:p>
                      <a:pPr marL="0" marR="0">
                        <a:lnSpc>
                          <a:spcPct val="115000"/>
                        </a:lnSpc>
                        <a:spcBef>
                          <a:spcPts val="0"/>
                        </a:spcBef>
                        <a:spcAft>
                          <a:spcPts val="0"/>
                        </a:spcAft>
                      </a:pPr>
                      <a:r>
                        <a:rPr lang="en-US" sz="1800" dirty="0" smtClean="0">
                          <a:solidFill>
                            <a:schemeClr val="tx1"/>
                          </a:solidFill>
                          <a:latin typeface="Calibri" pitchFamily="34" charset="0"/>
                          <a:ea typeface="Calibri"/>
                          <a:cs typeface="Times New Roman"/>
                        </a:rPr>
                        <a:t>$70,000.00</a:t>
                      </a:r>
                      <a:endParaRPr lang="en-US" sz="1800" dirty="0">
                        <a:solidFill>
                          <a:schemeClr val="tx1"/>
                        </a:solidFill>
                        <a:latin typeface="Calibri" pitchFamily="34" charset="0"/>
                        <a:ea typeface="Calibri"/>
                        <a:cs typeface="Times New Roman"/>
                      </a:endParaRPr>
                    </a:p>
                  </a:txBody>
                  <a:tcPr marL="68580" marR="68580" marT="0" marB="0">
                    <a:solidFill>
                      <a:schemeClr val="accent2">
                        <a:lumMod val="20000"/>
                        <a:lumOff val="80000"/>
                      </a:schemeClr>
                    </a:solidFill>
                  </a:tcPr>
                </a:tc>
              </a:tr>
              <a:tr h="370840">
                <a:tc>
                  <a:txBody>
                    <a:bodyPr/>
                    <a:lstStyle/>
                    <a:p>
                      <a:r>
                        <a:rPr kumimoji="0" lang="en-US" sz="1800" kern="1200" dirty="0" smtClean="0">
                          <a:solidFill>
                            <a:schemeClr val="dk1"/>
                          </a:solidFill>
                          <a:latin typeface="+mn-lt"/>
                          <a:ea typeface="+mn-ea"/>
                          <a:cs typeface="+mn-cs"/>
                        </a:rPr>
                        <a:t>Proposed Ongoing Costs (Pilot Only)</a:t>
                      </a:r>
                      <a:endParaRPr lang="en-US" dirty="0">
                        <a:solidFill>
                          <a:schemeClr val="tx1"/>
                        </a:solidFill>
                        <a:latin typeface="Calibri" pitchFamily="34" charset="0"/>
                      </a:endParaRPr>
                    </a:p>
                  </a:txBody>
                  <a:tcPr marL="96520" marR="96520">
                    <a:solidFill>
                      <a:schemeClr val="accent2">
                        <a:lumMod val="20000"/>
                        <a:lumOff val="80000"/>
                      </a:schemeClr>
                    </a:solidFill>
                  </a:tcPr>
                </a:tc>
                <a:tc>
                  <a:txBody>
                    <a:bodyPr/>
                    <a:lstStyle/>
                    <a:p>
                      <a:r>
                        <a:rPr kumimoji="0" lang="en-US" sz="1800" kern="1200" dirty="0" smtClean="0">
                          <a:solidFill>
                            <a:schemeClr val="dk1"/>
                          </a:solidFill>
                          <a:latin typeface="+mn-lt"/>
                          <a:ea typeface="+mn-ea"/>
                          <a:cs typeface="+mn-cs"/>
                        </a:rPr>
                        <a:t>$120,000.00</a:t>
                      </a:r>
                      <a:endParaRPr lang="en-US" dirty="0">
                        <a:solidFill>
                          <a:schemeClr val="tx1"/>
                        </a:solidFill>
                        <a:latin typeface="Calibri" pitchFamily="34" charset="0"/>
                      </a:endParaRPr>
                    </a:p>
                  </a:txBody>
                  <a:tcPr marL="96520" marR="96520">
                    <a:solidFill>
                      <a:schemeClr val="accent2">
                        <a:lumMod val="20000"/>
                        <a:lumOff val="80000"/>
                      </a:schemeClr>
                    </a:solidFill>
                  </a:tcPr>
                </a:tc>
              </a:tr>
              <a:tr h="370840">
                <a:tc>
                  <a:txBody>
                    <a:bodyPr/>
                    <a:lstStyle/>
                    <a:p>
                      <a:r>
                        <a:rPr kumimoji="0" lang="en-US" sz="1800" kern="1200" dirty="0" smtClean="0">
                          <a:solidFill>
                            <a:schemeClr val="dk1"/>
                          </a:solidFill>
                          <a:latin typeface="+mn-lt"/>
                          <a:ea typeface="+mn-ea"/>
                          <a:cs typeface="+mn-cs"/>
                        </a:rPr>
                        <a:t>Contingency</a:t>
                      </a:r>
                      <a:endParaRPr lang="en-US" dirty="0">
                        <a:solidFill>
                          <a:schemeClr val="tx1"/>
                        </a:solidFill>
                        <a:latin typeface="Calibri" pitchFamily="34" charset="0"/>
                      </a:endParaRPr>
                    </a:p>
                  </a:txBody>
                  <a:tcPr marL="96520" marR="96520">
                    <a:solidFill>
                      <a:schemeClr val="accent2">
                        <a:lumMod val="20000"/>
                        <a:lumOff val="80000"/>
                      </a:schemeClr>
                    </a:solidFill>
                  </a:tcPr>
                </a:tc>
                <a:tc>
                  <a:txBody>
                    <a:bodyPr/>
                    <a:lstStyle/>
                    <a:p>
                      <a:pPr marL="0" marR="0">
                        <a:lnSpc>
                          <a:spcPct val="115000"/>
                        </a:lnSpc>
                        <a:spcBef>
                          <a:spcPts val="0"/>
                        </a:spcBef>
                        <a:spcAft>
                          <a:spcPts val="0"/>
                        </a:spcAft>
                      </a:pPr>
                      <a:r>
                        <a:rPr lang="en-US" sz="1800" b="0" dirty="0">
                          <a:solidFill>
                            <a:schemeClr val="tx1"/>
                          </a:solidFill>
                          <a:latin typeface="Calibri"/>
                          <a:ea typeface="Calibri"/>
                          <a:cs typeface="Times New Roman"/>
                        </a:rPr>
                        <a:t>$60,000.00</a:t>
                      </a:r>
                    </a:p>
                  </a:txBody>
                  <a:tcPr marL="68580" marR="68580" marT="0" marB="0">
                    <a:solidFill>
                      <a:schemeClr val="accent2">
                        <a:lumMod val="20000"/>
                        <a:lumOff val="80000"/>
                      </a:schemeClr>
                    </a:solidFill>
                  </a:tcPr>
                </a:tc>
              </a:tr>
              <a:tr h="370840">
                <a:tc>
                  <a:txBody>
                    <a:bodyPr/>
                    <a:lstStyle/>
                    <a:p>
                      <a:r>
                        <a:rPr kumimoji="0" lang="en-US" sz="1800" b="1" kern="1200" dirty="0" smtClean="0">
                          <a:solidFill>
                            <a:schemeClr val="dk1"/>
                          </a:solidFill>
                          <a:latin typeface="+mn-lt"/>
                          <a:ea typeface="+mn-ea"/>
                          <a:cs typeface="+mn-cs"/>
                        </a:rPr>
                        <a:t>Total Budget for Pilot CPOE Implementation</a:t>
                      </a:r>
                      <a:endParaRPr lang="en-US" b="1" dirty="0">
                        <a:solidFill>
                          <a:schemeClr val="tx1"/>
                        </a:solidFill>
                        <a:latin typeface="Calibri" pitchFamily="34" charset="0"/>
                      </a:endParaRPr>
                    </a:p>
                  </a:txBody>
                  <a:tcPr marL="96520" marR="96520">
                    <a:solidFill>
                      <a:schemeClr val="accent2">
                        <a:lumMod val="20000"/>
                        <a:lumOff val="80000"/>
                      </a:schemeClr>
                    </a:solidFill>
                  </a:tcPr>
                </a:tc>
                <a:tc>
                  <a:txBody>
                    <a:bodyPr/>
                    <a:lstStyle/>
                    <a:p>
                      <a:pPr marL="0" marR="0">
                        <a:lnSpc>
                          <a:spcPct val="115000"/>
                        </a:lnSpc>
                        <a:spcBef>
                          <a:spcPts val="0"/>
                        </a:spcBef>
                        <a:spcAft>
                          <a:spcPts val="0"/>
                        </a:spcAft>
                      </a:pPr>
                      <a:r>
                        <a:rPr lang="en-US" sz="1800" b="0" dirty="0">
                          <a:solidFill>
                            <a:schemeClr val="tx1"/>
                          </a:solidFill>
                          <a:latin typeface="Calibri"/>
                          <a:ea typeface="Calibri"/>
                          <a:cs typeface="Times New Roman"/>
                        </a:rPr>
                        <a:t>$1.65 million</a:t>
                      </a:r>
                    </a:p>
                  </a:txBody>
                  <a:tcPr marL="68580" marR="68580" marT="0" marB="0">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Milestones</a:t>
            </a:r>
            <a:endParaRPr lang="en-US" dirty="0"/>
          </a:p>
        </p:txBody>
      </p:sp>
      <p:sp>
        <p:nvSpPr>
          <p:cNvPr id="3" name="Content Placeholder 2"/>
          <p:cNvSpPr>
            <a:spLocks noGrp="1"/>
          </p:cNvSpPr>
          <p:nvPr>
            <p:ph idx="1"/>
          </p:nvPr>
        </p:nvSpPr>
        <p:spPr/>
        <p:txBody>
          <a:bodyPr>
            <a:normAutofit fontScale="92500" lnSpcReduction="10000"/>
          </a:bodyPr>
          <a:lstStyle/>
          <a:p>
            <a:pPr algn="just">
              <a:defRPr/>
            </a:pPr>
            <a:r>
              <a:rPr lang="en-US" dirty="0" smtClean="0"/>
              <a:t>Upon </a:t>
            </a:r>
            <a:r>
              <a:rPr lang="en-US" dirty="0" smtClean="0"/>
              <a:t>approval, </a:t>
            </a:r>
            <a:r>
              <a:rPr lang="en-US" dirty="0" smtClean="0"/>
              <a:t>The </a:t>
            </a:r>
            <a:r>
              <a:rPr lang="en-US" dirty="0" smtClean="0"/>
              <a:t>CPOE project organization team will </a:t>
            </a:r>
            <a:r>
              <a:rPr lang="en-US" dirty="0" smtClean="0"/>
              <a:t>begin executing the project by </a:t>
            </a:r>
            <a:r>
              <a:rPr lang="en-US" dirty="0" smtClean="0"/>
              <a:t>designing the process system and developing the CPOE application.</a:t>
            </a:r>
            <a:endParaRPr lang="en-US" dirty="0" smtClean="0"/>
          </a:p>
          <a:p>
            <a:pPr algn="just">
              <a:buFont typeface="Wingdings 2" pitchFamily="18" charset="2"/>
              <a:buNone/>
              <a:defRPr/>
            </a:pPr>
            <a:endParaRPr lang="en-US" dirty="0" smtClean="0"/>
          </a:p>
          <a:p>
            <a:pPr algn="just">
              <a:defRPr/>
            </a:pPr>
            <a:r>
              <a:rPr lang="en-US" dirty="0" smtClean="0"/>
              <a:t> Once </a:t>
            </a:r>
            <a:r>
              <a:rPr lang="en-US" dirty="0" smtClean="0"/>
              <a:t>the design </a:t>
            </a:r>
            <a:r>
              <a:rPr lang="en-US" dirty="0" smtClean="0"/>
              <a:t>is complete and </a:t>
            </a:r>
            <a:r>
              <a:rPr lang="en-US" dirty="0" smtClean="0"/>
              <a:t>the team is </a:t>
            </a:r>
            <a:r>
              <a:rPr lang="en-US" dirty="0" smtClean="0"/>
              <a:t>satisfied with result, t</a:t>
            </a:r>
            <a:r>
              <a:rPr lang="en-US" dirty="0" smtClean="0"/>
              <a:t>he team will conduct full system testing and complete user testing.  The team will then monitor and control the application including training throughout the implementation.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dirty="0" smtClean="0"/>
              <a:t>Q &amp; A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838200"/>
          </a:xfrm>
        </p:spPr>
        <p:txBody>
          <a:bodyPr/>
          <a:lstStyle/>
          <a:p>
            <a:r>
              <a:rPr lang="en-US" dirty="0" smtClean="0"/>
              <a:t>Agenda</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smtClean="0"/>
              <a:t>Project Overview</a:t>
            </a:r>
          </a:p>
          <a:p>
            <a:pPr>
              <a:lnSpc>
                <a:spcPct val="90000"/>
              </a:lnSpc>
            </a:pPr>
            <a:r>
              <a:rPr lang="en-US" dirty="0" smtClean="0"/>
              <a:t>Value Provided to Customers</a:t>
            </a:r>
          </a:p>
          <a:p>
            <a:pPr>
              <a:lnSpc>
                <a:spcPct val="90000"/>
              </a:lnSpc>
            </a:pPr>
            <a:r>
              <a:rPr lang="en-US" dirty="0" smtClean="0"/>
              <a:t>Project Scope and Limitations</a:t>
            </a:r>
          </a:p>
          <a:p>
            <a:pPr>
              <a:lnSpc>
                <a:spcPct val="90000"/>
              </a:lnSpc>
            </a:pPr>
            <a:r>
              <a:rPr lang="en-US" dirty="0" smtClean="0"/>
              <a:t>Deliverables for Pilot Project</a:t>
            </a:r>
          </a:p>
          <a:p>
            <a:pPr>
              <a:lnSpc>
                <a:spcPct val="90000"/>
              </a:lnSpc>
            </a:pPr>
            <a:r>
              <a:rPr lang="en-US" dirty="0" smtClean="0"/>
              <a:t>Timeline</a:t>
            </a:r>
          </a:p>
          <a:p>
            <a:pPr>
              <a:lnSpc>
                <a:spcPct val="90000"/>
              </a:lnSpc>
            </a:pPr>
            <a:r>
              <a:rPr lang="en-US" dirty="0" smtClean="0"/>
              <a:t>Tactical Plan Gantt Chart</a:t>
            </a:r>
          </a:p>
          <a:p>
            <a:pPr>
              <a:lnSpc>
                <a:spcPct val="90000"/>
              </a:lnSpc>
            </a:pPr>
            <a:r>
              <a:rPr lang="en-US" dirty="0" smtClean="0"/>
              <a:t>Risk Matrix</a:t>
            </a:r>
          </a:p>
          <a:p>
            <a:pPr>
              <a:lnSpc>
                <a:spcPct val="90000"/>
              </a:lnSpc>
            </a:pPr>
            <a:r>
              <a:rPr lang="en-US" dirty="0" smtClean="0"/>
              <a:t>Budget</a:t>
            </a:r>
          </a:p>
          <a:p>
            <a:pPr>
              <a:lnSpc>
                <a:spcPct val="90000"/>
              </a:lnSpc>
            </a:pPr>
            <a:r>
              <a:rPr lang="en-US" dirty="0" smtClean="0"/>
              <a:t>Q &amp; A</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Statement</a:t>
            </a:r>
            <a:endParaRPr lang="en-US" dirty="0"/>
          </a:p>
        </p:txBody>
      </p:sp>
      <p:sp>
        <p:nvSpPr>
          <p:cNvPr id="3" name="Content Placeholder 2"/>
          <p:cNvSpPr>
            <a:spLocks noGrp="1"/>
          </p:cNvSpPr>
          <p:nvPr>
            <p:ph idx="1"/>
          </p:nvPr>
        </p:nvSpPr>
        <p:spPr>
          <a:xfrm>
            <a:off x="838200" y="1524000"/>
            <a:ext cx="8001000" cy="5334000"/>
          </a:xfrm>
        </p:spPr>
        <p:txBody>
          <a:bodyPr>
            <a:normAutofit fontScale="77500" lnSpcReduction="20000"/>
          </a:bodyPr>
          <a:lstStyle/>
          <a:p>
            <a:pPr>
              <a:buNone/>
            </a:pPr>
            <a:r>
              <a:rPr lang="en-US" dirty="0" smtClean="0"/>
              <a:t>	 To ensure that the Midwest Health Care Group continues to be a regional leader, excelling in the provision of safe, quality, cost effective, and timely care for our patients. We must also strive to provide a workplace for our staff and physicians that is the envy of all health care groups. Implementation of a key meaningful use (MU) core objective such as CPOE will allow the full potential of the existing electronic health record system to take effect, reducing costly errors, improving patient safety, decreasing mortality and morbidity rates, and avoiding duplication of tests. It will save our group financially by reducing administrative staff costs, improving billing practices, and increase the transaction processing rate. This project will be implemented in phases, with the first implementation occurring as a pilot at one of our primary care clinics..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Overview</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Midwest Health Care Group will benefit from the implementation of a CPOE system in the following ways:</a:t>
            </a:r>
          </a:p>
          <a:p>
            <a:pPr>
              <a:buNone/>
            </a:pPr>
            <a:endParaRPr lang="en-US" dirty="0" smtClean="0"/>
          </a:p>
          <a:p>
            <a:pPr>
              <a:buNone/>
            </a:pPr>
            <a:r>
              <a:rPr lang="en-US" dirty="0" smtClean="0"/>
              <a:t>   1) Improved clinical decision-making  in conjunction with existing HER and DSS technology.</a:t>
            </a:r>
          </a:p>
          <a:p>
            <a:pPr>
              <a:buNone/>
            </a:pPr>
            <a:r>
              <a:rPr lang="en-US" dirty="0" smtClean="0"/>
              <a:t>   2) Reduction in medication errors and associated costs.</a:t>
            </a:r>
          </a:p>
          <a:p>
            <a:pPr>
              <a:buNone/>
            </a:pPr>
            <a:r>
              <a:rPr lang="en-US" dirty="0" smtClean="0"/>
              <a:t>   3) Improved patient safety.</a:t>
            </a:r>
          </a:p>
          <a:p>
            <a:pPr>
              <a:buNone/>
            </a:pPr>
            <a:r>
              <a:rPr lang="en-US" dirty="0" smtClean="0"/>
              <a:t>   4) Decreased length of stay in hospital.</a:t>
            </a:r>
          </a:p>
          <a:p>
            <a:pPr>
              <a:buNone/>
            </a:pPr>
            <a:r>
              <a:rPr lang="en-US" dirty="0" smtClean="0"/>
              <a:t>   5) Workflow process improvement.</a:t>
            </a:r>
          </a:p>
          <a:p>
            <a:pPr>
              <a:buNone/>
            </a:pPr>
            <a:r>
              <a:rPr lang="en-US" dirty="0" smtClean="0"/>
              <a:t>   6) Compliance with federal requirements for Stage II of meaningful use.</a:t>
            </a:r>
          </a:p>
          <a:p>
            <a:pPr>
              <a:buNone/>
            </a:pPr>
            <a:r>
              <a:rPr lang="en-US" dirty="0" smtClean="0"/>
              <a:t>   7) Improved physician clinical staff satisfaction over time.</a:t>
            </a:r>
          </a:p>
          <a:p>
            <a:pPr>
              <a:buNone/>
            </a:pPr>
            <a:r>
              <a:rPr lang="en-US" dirty="0" smtClean="0"/>
              <a:t>   8) Reduction/elimination of paper orders and legibility issues.</a:t>
            </a:r>
            <a:r>
              <a:rPr lang="en-US" dirty="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objectives</a:t>
            </a:r>
            <a:endParaRPr lang="en-US" dirty="0"/>
          </a:p>
        </p:txBody>
      </p:sp>
      <p:sp>
        <p:nvSpPr>
          <p:cNvPr id="3" name="Content Placeholder 2"/>
          <p:cNvSpPr>
            <a:spLocks noGrp="1"/>
          </p:cNvSpPr>
          <p:nvPr>
            <p:ph idx="1"/>
          </p:nvPr>
        </p:nvSpPr>
        <p:spPr>
          <a:xfrm>
            <a:off x="228600" y="1143000"/>
            <a:ext cx="8686800" cy="5562600"/>
          </a:xfrm>
        </p:spPr>
        <p:txBody>
          <a:bodyPr>
            <a:noAutofit/>
          </a:bodyPr>
          <a:lstStyle/>
          <a:p>
            <a:pPr>
              <a:buNone/>
            </a:pPr>
            <a:r>
              <a:rPr lang="en-US" sz="2000" dirty="0" smtClean="0"/>
              <a:t> The project has the following major objectives:</a:t>
            </a:r>
          </a:p>
          <a:p>
            <a:pPr>
              <a:buNone/>
            </a:pPr>
            <a:endParaRPr lang="en-US" sz="1600" dirty="0" smtClean="0"/>
          </a:p>
          <a:p>
            <a:pPr>
              <a:buNone/>
            </a:pPr>
            <a:r>
              <a:rPr lang="en-US" sz="1600" dirty="0" smtClean="0"/>
              <a:t>    </a:t>
            </a:r>
            <a:r>
              <a:rPr lang="en-US" sz="2000" dirty="0" smtClean="0"/>
              <a:t>1) Implementation of a pilot Clinical Provider Order Entry system at one of the systems primary care clinics that meets or exceeds MU requirements.</a:t>
            </a:r>
          </a:p>
          <a:p>
            <a:pPr>
              <a:buNone/>
            </a:pPr>
            <a:r>
              <a:rPr lang="en-US" sz="2000" dirty="0" smtClean="0"/>
              <a:t>   2) Creation of a unified implementation road map for eventual expansion of CPOE throughout all campuses of the Midwest Health Care Group.</a:t>
            </a:r>
          </a:p>
          <a:p>
            <a:pPr>
              <a:buNone/>
            </a:pPr>
            <a:r>
              <a:rPr lang="en-US" sz="2000" dirty="0" smtClean="0"/>
              <a:t>   3) Development of clinical order sets, alerts, and protocols.</a:t>
            </a:r>
          </a:p>
          <a:p>
            <a:pPr>
              <a:buNone/>
            </a:pPr>
            <a:r>
              <a:rPr lang="en-US" sz="2000" dirty="0" smtClean="0"/>
              <a:t>   4) Development of downtime procedures for planned/unplanned downtime.</a:t>
            </a:r>
          </a:p>
          <a:p>
            <a:pPr>
              <a:buNone/>
            </a:pPr>
            <a:r>
              <a:rPr lang="en-US" sz="2000" dirty="0" smtClean="0"/>
              <a:t>   5) Creation of key documentation for staff use during/following implementation.</a:t>
            </a:r>
          </a:p>
          <a:p>
            <a:pPr>
              <a:buNone/>
            </a:pPr>
            <a:r>
              <a:rPr lang="en-US" sz="2000" dirty="0" smtClean="0"/>
              <a:t>   6) Identification of resources required to maintain and expand CPOE at MHCG in the future.</a:t>
            </a:r>
          </a:p>
          <a:p>
            <a:pPr>
              <a:buNone/>
            </a:pPr>
            <a:r>
              <a:rPr lang="en-US" sz="2000" dirty="0" smtClean="0"/>
              <a:t>   7) Develop capabilities to capture data in order to produce required reports (public health reporting).</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Provided to Customers</a:t>
            </a:r>
            <a:endParaRPr lang="en-US" dirty="0"/>
          </a:p>
        </p:txBody>
      </p:sp>
      <p:sp>
        <p:nvSpPr>
          <p:cNvPr id="3" name="Content Placeholder 2"/>
          <p:cNvSpPr>
            <a:spLocks noGrp="1"/>
          </p:cNvSpPr>
          <p:nvPr>
            <p:ph idx="1"/>
          </p:nvPr>
        </p:nvSpPr>
        <p:spPr/>
        <p:txBody>
          <a:bodyPr/>
          <a:lstStyle/>
          <a:p>
            <a:pPr lvl="0"/>
            <a:r>
              <a:rPr lang="en-US" dirty="0" smtClean="0"/>
              <a:t>Conformance to physician outlines standard practice</a:t>
            </a:r>
          </a:p>
          <a:p>
            <a:pPr lvl="0"/>
            <a:r>
              <a:rPr lang="en-US" dirty="0" smtClean="0"/>
              <a:t>Increased use of evidence-based medicine</a:t>
            </a:r>
          </a:p>
          <a:p>
            <a:pPr lvl="0"/>
            <a:r>
              <a:rPr lang="en-US" dirty="0" smtClean="0"/>
              <a:t>Increased patient safety</a:t>
            </a:r>
          </a:p>
          <a:p>
            <a:pPr lvl="0"/>
            <a:r>
              <a:rPr lang="en-US" dirty="0" smtClean="0"/>
              <a:t>Improved productivity</a:t>
            </a:r>
          </a:p>
          <a:p>
            <a:pPr lvl="0"/>
            <a:r>
              <a:rPr lang="en-US" dirty="0" smtClean="0"/>
              <a:t>Reduction of duplicate services</a:t>
            </a:r>
          </a:p>
          <a:p>
            <a:pPr lvl="0"/>
            <a:r>
              <a:rPr lang="en-US" dirty="0" smtClean="0"/>
              <a:t>Improved reporting on public health issues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Scope and Limitations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b="1" i="1" dirty="0"/>
              <a:t>Scope of Initial Release</a:t>
            </a:r>
          </a:p>
          <a:p>
            <a:pPr>
              <a:buNone/>
            </a:pPr>
            <a:r>
              <a:rPr lang="en-US" dirty="0" smtClean="0"/>
              <a:t>	The </a:t>
            </a:r>
            <a:r>
              <a:rPr lang="en-US" dirty="0"/>
              <a:t>initial implementation of CPOE will be limited to one facility, using a pilot project approach to identify issues before going system-wide. It will involve nursing, radiology, physicians, pharmacy, and administration as appropriate. Workplace realignment, workflow, and physical reconfiguration of work spaces should also be a consideration.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Scope continued</a:t>
            </a:r>
            <a:endParaRPr lang="en-US" dirty="0"/>
          </a:p>
        </p:txBody>
      </p:sp>
      <p:sp>
        <p:nvSpPr>
          <p:cNvPr id="3" name="Content Placeholder 2"/>
          <p:cNvSpPr>
            <a:spLocks noGrp="1"/>
          </p:cNvSpPr>
          <p:nvPr>
            <p:ph idx="1"/>
          </p:nvPr>
        </p:nvSpPr>
        <p:spPr/>
        <p:txBody>
          <a:bodyPr>
            <a:normAutofit lnSpcReduction="10000"/>
          </a:bodyPr>
          <a:lstStyle/>
          <a:p>
            <a:pPr>
              <a:buNone/>
            </a:pPr>
            <a:r>
              <a:rPr lang="en-US" b="1" i="1" dirty="0"/>
              <a:t>Interface Scope</a:t>
            </a:r>
          </a:p>
          <a:p>
            <a:pPr>
              <a:buNone/>
            </a:pPr>
            <a:r>
              <a:rPr lang="en-US" dirty="0" smtClean="0"/>
              <a:t>	The </a:t>
            </a:r>
            <a:r>
              <a:rPr lang="en-US" dirty="0"/>
              <a:t>vendor should be guaranteeing that the system selected for implementation will be capable of interfacing with the existing EHR system, although the same vendor is being used so this shouldn’t be an issue.</a:t>
            </a:r>
          </a:p>
          <a:p>
            <a:pPr>
              <a:buNone/>
            </a:pPr>
            <a:r>
              <a:rPr lang="en-US" b="1" i="1" dirty="0"/>
              <a:t>Organizational Scope</a:t>
            </a:r>
          </a:p>
          <a:p>
            <a:pPr>
              <a:buNone/>
            </a:pPr>
            <a:r>
              <a:rPr lang="en-US" dirty="0" smtClean="0"/>
              <a:t>	The </a:t>
            </a:r>
            <a:r>
              <a:rPr lang="en-US" dirty="0"/>
              <a:t>implementation is to be as a pilot project initially, to identify any areas of concern.</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Scope continued</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i="1" dirty="0"/>
              <a:t>Organizational Scope</a:t>
            </a:r>
          </a:p>
          <a:p>
            <a:pPr>
              <a:buNone/>
            </a:pPr>
            <a:r>
              <a:rPr lang="en-US" dirty="0" smtClean="0"/>
              <a:t>	The </a:t>
            </a:r>
            <a:r>
              <a:rPr lang="en-US" dirty="0"/>
              <a:t>implementation is to be as a pilot project initially, to identify any areas of concern</a:t>
            </a:r>
            <a:r>
              <a:rPr lang="en-US" dirty="0" smtClean="0"/>
              <a:t>.</a:t>
            </a:r>
          </a:p>
          <a:p>
            <a:endParaRPr lang="en-US" dirty="0"/>
          </a:p>
          <a:p>
            <a:pPr>
              <a:buNone/>
            </a:pPr>
            <a:r>
              <a:rPr lang="en-US" b="1" i="1" dirty="0"/>
              <a:t>Conversion Scope</a:t>
            </a:r>
          </a:p>
          <a:p>
            <a:pPr>
              <a:buNone/>
            </a:pPr>
            <a:r>
              <a:rPr lang="en-US" dirty="0" smtClean="0"/>
              <a:t>	The </a:t>
            </a:r>
            <a:r>
              <a:rPr lang="en-US" dirty="0"/>
              <a:t>conversion process should involve:</a:t>
            </a:r>
          </a:p>
          <a:p>
            <a:pPr>
              <a:buNone/>
            </a:pPr>
            <a:r>
              <a:rPr lang="en-US" dirty="0" smtClean="0"/>
              <a:t>	1</a:t>
            </a:r>
            <a:r>
              <a:rPr lang="en-US" dirty="0"/>
              <a:t>) Converting existing data to new system format, ensuring the data is complete, accurate, and current</a:t>
            </a:r>
            <a:r>
              <a:rPr lang="en-US" dirty="0" smtClean="0"/>
              <a:t>.</a:t>
            </a:r>
          </a:p>
          <a:p>
            <a:pPr>
              <a:buNone/>
            </a:pPr>
            <a:r>
              <a:rPr lang="en-US" dirty="0" smtClean="0"/>
              <a:t>	2</a:t>
            </a:r>
            <a:r>
              <a:rPr lang="en-US" dirty="0"/>
              <a:t>) IS staff should take the lead, with input from end-users (clinical, administrative).</a:t>
            </a:r>
          </a:p>
          <a:p>
            <a:pPr>
              <a:buNone/>
            </a:pPr>
            <a:r>
              <a:rPr lang="en-US" dirty="0" smtClean="0"/>
              <a:t>	3</a:t>
            </a:r>
            <a:r>
              <a:rPr lang="en-US" dirty="0"/>
              <a:t>) Use of a system of validation checkpoints for accuracy and reliability after conversion.</a:t>
            </a:r>
          </a:p>
          <a:p>
            <a:pPr>
              <a:buNone/>
            </a:pPr>
            <a:r>
              <a:rPr lang="en-US" dirty="0" smtClean="0"/>
              <a:t>	4</a:t>
            </a:r>
            <a:r>
              <a:rPr lang="en-US" dirty="0"/>
              <a:t>) Testing with live data, involving IS, vendors, end-users, and administrative staff as appropriate.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448</TotalTime>
  <Words>796</Words>
  <Application>Microsoft Office PowerPoint</Application>
  <PresentationFormat>On-screen Show (4:3)</PresentationFormat>
  <Paragraphs>149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Trek</vt:lpstr>
      <vt:lpstr>Computerized Provider Order Entry (CPOE) Project Plan </vt:lpstr>
      <vt:lpstr>Agenda</vt:lpstr>
      <vt:lpstr>Vision Statement</vt:lpstr>
      <vt:lpstr>Project Overview</vt:lpstr>
      <vt:lpstr>Project objectives</vt:lpstr>
      <vt:lpstr>Value Provided to Customers</vt:lpstr>
      <vt:lpstr>Project Scope and Limitations </vt:lpstr>
      <vt:lpstr>Project Scope continued</vt:lpstr>
      <vt:lpstr>Project Scope continued</vt:lpstr>
      <vt:lpstr>Project Scope continued</vt:lpstr>
      <vt:lpstr>Deliverables</vt:lpstr>
      <vt:lpstr>Team Roles</vt:lpstr>
      <vt:lpstr>Timeline  </vt:lpstr>
      <vt:lpstr>Tactical plan Gantt Chart </vt:lpstr>
      <vt:lpstr>IT SUPPORT of organizational goals</vt:lpstr>
      <vt:lpstr>Risk matrix</vt:lpstr>
      <vt:lpstr>Budget</vt:lpstr>
      <vt:lpstr>Upcoming Milestones</vt:lpstr>
      <vt:lpstr>Q &amp; 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dc:creator>
  <cp:lastModifiedBy>matt</cp:lastModifiedBy>
  <cp:revision>43</cp:revision>
  <dcterms:created xsi:type="dcterms:W3CDTF">2013-03-21T01:36:13Z</dcterms:created>
  <dcterms:modified xsi:type="dcterms:W3CDTF">2013-03-27T05:47:28Z</dcterms:modified>
</cp:coreProperties>
</file>